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6"/>
  </p:notesMasterIdLst>
  <p:sldIdLst>
    <p:sldId id="256" r:id="rId2"/>
    <p:sldId id="424" r:id="rId3"/>
    <p:sldId id="344" r:id="rId4"/>
    <p:sldId id="358" r:id="rId5"/>
    <p:sldId id="352" r:id="rId6"/>
    <p:sldId id="423" r:id="rId7"/>
    <p:sldId id="422" r:id="rId8"/>
    <p:sldId id="421" r:id="rId9"/>
    <p:sldId id="425" r:id="rId10"/>
    <p:sldId id="426" r:id="rId11"/>
    <p:sldId id="427" r:id="rId12"/>
    <p:sldId id="428" r:id="rId13"/>
    <p:sldId id="420" r:id="rId14"/>
    <p:sldId id="265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C66ED-CA3D-46BD-90A2-3033B160FCC9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E0AA1-A2F8-498E-8549-24B72BAD8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49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3FE3-5FD4-4528-A654-9F8349C85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EDE071-EC04-42C8-9BD7-1CA6EE271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A1D9-9206-4D7C-8086-66DB3ACF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C137-17B3-45BC-8870-6252CCA1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15912-DD7B-4156-8036-F6778A2A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63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350E-4F43-4E3F-BF7F-C607A2C0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71B99-0F8D-483A-AE21-5C6B04359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D8983-ED17-4043-BA9F-740A2B15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FC597-AE5A-4ED3-9CCB-DCE7EE77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608A8-A4A1-4842-92DB-BEA4AC9B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73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F5CD42-EF2E-44BC-AA9A-5C944293D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21475-04F0-48CB-BA8F-565FA0645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62A8F-B430-4C08-B315-AD06EC7A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C83E-A722-4DB6-AA35-9C025E43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A51ED-E8AE-46A6-8EF3-C55D4744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1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3C26-D612-43F2-AFCF-C5CE7B17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766C-D4C5-4E16-9E75-683AB5EA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31C1-D8E1-45DE-9A02-5B4AB839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4713F-8FFE-40B0-936E-7065E603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7DB89-1F76-4A16-91C7-EF0A24E0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371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133DF-C7C1-464B-B52A-E7EE0970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13186-658E-47A9-BED8-D8F622582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FE384-AC4D-4310-921E-55CB0E77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4E60B-041B-4109-9FEB-C097C76A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1BAF-FD44-4DE8-8DBF-2CD74388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396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E9D4-BF1D-49FD-805B-79EF825D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83111-F40F-42BC-A85E-D1209179B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DD909-4685-48FE-BDD1-6E1742702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21FE8-A85C-4966-8873-C4A24A01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F5726-3343-44B0-8579-13F534A5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56D7F-CEFD-4B5D-8321-0EF89447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75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B3DE-7E37-4C80-98B3-54BC5BDD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57E3D-BB66-419A-B9D6-1C75E20AF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88D75-371A-46AE-B1DD-EAE63C439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12B40-8BDF-402B-9449-DBEA9E039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BA87C-E951-4305-8A32-3EC15995A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4E43A-35C3-4621-854A-821EF0E3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677A7-990E-4379-9E95-6CF7F481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DE304-5908-4ED8-8BF4-2F6E3073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50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C0F8-E079-467B-84CD-AE894931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2FB0F-9ED0-4FD6-8868-3CB9C69F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B888D-1C13-47D8-AA7C-2A9D8987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037E7-3D75-4D76-8E9A-3B59DDC4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78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5678A-EB27-4BAE-8B9D-7E343FFF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2187A-5813-4977-A0B3-0C3BF512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AB307-DEEC-4A03-BE4E-548AB488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85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4482-3238-40DC-8C41-2DB99963C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A5083-BDCE-4A38-96CB-6CFFB845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277C7-8243-4E45-A4B9-7B2D029E9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EE062-FD24-46E4-A329-F0DC9880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E75CC-3A34-458C-87D2-B945A2541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0C078-2265-45FA-8633-8D712A71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0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D71E-600A-4521-A4DA-657C19CE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72DBB9-BFFE-4FBC-874F-54560D80F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E1822-3A12-42FB-9BE4-2F94ED343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E8563-0FE5-4866-B1DA-3A3A1E32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A1C5F-1E19-4B2F-B1ED-ED2AEFCF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4A20C-8C64-4CE5-9A54-F8225987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4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6E8AFE-0DFD-48F8-92DA-B7CBA2C7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D0396-EAAD-46B5-BF12-B8185B66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1848-4624-45C6-965B-34F8735F6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C752-A2BD-47E9-BA8A-8081A6640E5B}" type="datetimeFigureOut">
              <a:rPr lang="hr-HR" smtClean="0"/>
              <a:t>2.3.2023.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D9BE-EE67-43D7-8AE0-EBE6C8585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FB6E7-5761-41B9-9831-B3DB94C0D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7AA8-BDA4-47C3-AA27-D6BFFAF801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72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CDF7E-C616-4848-B9AE-E70D7358B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214" y="257960"/>
            <a:ext cx="10521572" cy="2946633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STRUČNI SKUP</a:t>
            </a:r>
            <a:br>
              <a:rPr lang="hr-HR" dirty="0">
                <a:solidFill>
                  <a:schemeClr val="tx2"/>
                </a:solidFill>
              </a:rPr>
            </a:br>
            <a:br>
              <a:rPr lang="hr-HR" dirty="0">
                <a:solidFill>
                  <a:schemeClr val="tx2"/>
                </a:solidFill>
              </a:rPr>
            </a:br>
            <a:r>
              <a:rPr lang="hr-HR" sz="4800" b="1" dirty="0">
                <a:solidFill>
                  <a:schemeClr val="tx2"/>
                </a:solidFill>
              </a:rPr>
              <a:t>CIVILNA ZAŠTITA I KLIMATSKE PROMJENE </a:t>
            </a:r>
            <a:endParaRPr lang="hr-HR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E3CA3-5378-4759-AD5C-E7BCFBC4E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14" y="3298274"/>
            <a:ext cx="10796908" cy="1747707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>
                    <a:alpha val="80000"/>
                  </a:schemeClr>
                </a:solidFill>
              </a:rPr>
              <a:t>PLANSKI DOKUMENTI CIVILNE ZAŠTITE GRADA ZAGREBA </a:t>
            </a:r>
            <a:endParaRPr lang="hr-HR" sz="44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42C35-F907-4079-9983-1D40861F5422}"/>
              </a:ext>
            </a:extLst>
          </p:cNvPr>
          <p:cNvSpPr/>
          <p:nvPr/>
        </p:nvSpPr>
        <p:spPr>
          <a:xfrm>
            <a:off x="835213" y="5493010"/>
            <a:ext cx="107969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44546A"/>
                </a:solidFill>
                <a:latin typeface="Calibri Light" panose="020F0302020204030204"/>
                <a:ea typeface="+mj-ea"/>
                <a:cs typeface="+mj-cs"/>
              </a:rPr>
              <a:t>03. ožujka 2023.</a:t>
            </a:r>
            <a:br>
              <a:rPr lang="hr-HR" sz="6000" dirty="0">
                <a:solidFill>
                  <a:srgbClr val="44546A"/>
                </a:solidFill>
                <a:latin typeface="Calibri Light" panose="020F0302020204030204"/>
                <a:ea typeface="+mj-ea"/>
                <a:cs typeface="+mj-cs"/>
              </a:rPr>
            </a:br>
            <a:endParaRPr lang="hr-H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0E3B34-7AB5-491E-B595-7657D9D228B7}"/>
              </a:ext>
            </a:extLst>
          </p:cNvPr>
          <p:cNvSpPr txBox="1"/>
          <p:nvPr/>
        </p:nvSpPr>
        <p:spPr>
          <a:xfrm>
            <a:off x="835214" y="4798046"/>
            <a:ext cx="10796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GRAD ZAGREB</a:t>
            </a:r>
          </a:p>
          <a:p>
            <a:pPr algn="ctr"/>
            <a:r>
              <a:rPr lang="hr-HR" b="1" dirty="0"/>
              <a:t>GRADSKI URED ZA MJESNU SAMOUPRAVU, CIVILNU ZAŠTITU I SIGURNOST</a:t>
            </a:r>
          </a:p>
          <a:p>
            <a:endParaRPr lang="hr-H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F2EA37-3F31-4E95-BA34-CB2033E43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430" y="6117957"/>
            <a:ext cx="1551139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9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F0E9-753F-4B88-951E-1784C918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UTJECAJ KLIMATSKIH PROMJENA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5903-B22B-4B27-871E-67F54614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070" y="1786855"/>
            <a:ext cx="10338542" cy="4124367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Klimatski modeli predviđaju sve dugotrajnija sušna razdoblja s toplinskim valovima, koja su presijecana bujičnim poplavama.</a:t>
            </a:r>
          </a:p>
          <a:p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Urbane bujične poplave mogu: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potaknuti nastanak klizišta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može doći do iznenadnog plavljenja podrumskih prostorija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stanovnici mogu ostati zatočeni u svojim automobilima u potopljenim podvožnjacima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9AA8DE-274F-4B26-911D-9E62AEA7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4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0DF7-66D6-4495-8361-524321D5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Posljedice klimatskih promjena na sustav obrane od poplava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909F3-63DC-44C7-A769-F871BE37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3692"/>
            <a:ext cx="10515600" cy="4113270"/>
          </a:xfrm>
        </p:spPr>
        <p:txBody>
          <a:bodyPr>
            <a:normAutofit/>
          </a:bodyPr>
          <a:lstStyle/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sve manje vremena za pripremu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(zabilježeni su smrtni slučajevi u urbanim zonama uslijed bujičnog plavljenja – Skopje)</a:t>
            </a:r>
          </a:p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sve veća prostorna neodređenost moguće zone poplavljivanja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(teško se može predvidjeti na kojem će točno području/dijelu grada oborine biti najintenzivnije)</a:t>
            </a:r>
          </a:p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nužna promjena paradigme procjene rizika od poplavljivanja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(stanje kanalizacijske mreže i oborinske odvodnje, geografski pokazatelji poput zona depresija, stupnja izgrađenosti i vrste izgrađenih objekata npr. podzemne garaže, podvožnjaci i sl.)</a:t>
            </a:r>
          </a:p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rastuća važnost iskustvenih faktora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(posljedice pucanja nasipa se s velikom točnošću mogu kompjuterski simulirati, dok kod bujičnog poplavljivanja u urbanim područjima prilikom procjene posljedica presudan je iskustveni faktor)</a:t>
            </a:r>
          </a:p>
          <a:p>
            <a:endParaRPr lang="hr-HR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27AD66-0E74-4F78-ADFD-AC53FBE5A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8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2C5F-C9F6-4B6E-B268-B592C1A1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NOVI SMJEROVI PROMIŠLJANJA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536C-A4A6-4DBE-86BE-3852A9C0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47" y="2133600"/>
            <a:ext cx="10397265" cy="4100290"/>
          </a:xfrm>
        </p:spPr>
        <p:txBody>
          <a:bodyPr>
            <a:normAutofit/>
          </a:bodyPr>
          <a:lstStyle/>
          <a:p>
            <a:pPr algn="just"/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antropološko-geografski i iskustveni</a:t>
            </a:r>
          </a:p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antropološko-geografski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- analiza stanja i stupnja izgrađenosti kanalizacijske mreže i oborinske odvodnje kao i analiza vrsta izgrađenih objekata sklonih poplavljivanju, definiranje zona depresije unutar urbanih područja kao područja povećanog rizika</a:t>
            </a:r>
          </a:p>
          <a:p>
            <a:pPr algn="just"/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iskustveni faktori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- statistički pokazatelji najproblematičnijih područja (najčešće poplavljivanih) uslijed oluja s visokim intenzitetom oborina na području određenog grada sa svrhom provođenja preventivnih mjera npr. zatvaranje pojedinih prometnica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2DC4E-A248-4A5F-9D31-95C4F9974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0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2512-D463-4041-B30C-64A14530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B75C-C1BC-4D6B-8ABC-82BCAEEF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180" y="1690688"/>
            <a:ext cx="10271620" cy="4543202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Vrlo je bitno: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znati kako će se posljedice klimatskih promjena manifestirati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znati zadaće Stožera ovisno o vrsti prijetnje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znati koje su nam ključne informacije potrebne te kako ćemo i na koji način do njih doći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unaprijed pripremiti informacije koje su nam dostupne, a mogu pomoći tijekom operativnog djelovanja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izvršiti specijalizaciju među članovima Stožera tako da se točno zna tko je zadužen za koji segment odgovora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provoditi vježbe (uvježbavati odgovor)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633B7-9DEB-4F26-8781-75E691DAD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7083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7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48B9-D452-4F08-B9A0-C9663C86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899"/>
            <a:ext cx="10515600" cy="5338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9600" dirty="0"/>
          </a:p>
          <a:p>
            <a:pPr marL="0" indent="0" algn="ctr">
              <a:buNone/>
            </a:pPr>
            <a:r>
              <a:rPr lang="hr-HR" sz="9600" dirty="0">
                <a:latin typeface="Calibri" panose="020F0502020204030204" pitchFamily="34" charset="0"/>
                <a:cs typeface="Calibri" panose="020F0502020204030204" pitchFamily="34" charset="0"/>
              </a:rPr>
              <a:t>HVALA NA PAŽNJI!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35555C-964C-473F-B24C-EC71A63D6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96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B5CB-05E0-4B43-B8A0-B3A45781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Izrađeni planski dokumenti prema Zakonu o sustavu civilne zaštite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EBE2-EB13-44FA-ACEC-4702F548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1937856"/>
            <a:ext cx="11014744" cy="4630723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Procjena rizika od velikih nesreća za područje Grada Zagreba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(izrađuje se u svrhu prepoznavanja i učinkovitijeg upravljanja rizicima – rizici: potres, poplava, epidemije i pandemije, industrijske nesreće, toplinski valovi, klizišta, nuklearna nesreća u NE Krško, nesreće na odlagalištima otpada)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 djelovanja civilne zaštite Grada Zagreba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(osnovni dokument za reagiranje i postupanje Stožera s ciljem provođenja preventivnih mjera i postupaka na temelju informacija iz sustava ranog upozoravanja, ublažavanja štetnih posljedica događaja, spašavanja ljudi, imovine i okoliša te asanacije terena)</a:t>
            </a:r>
          </a:p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Vanjski plan zaštite i spašavanja u slučaju nesreća koje uključuju opasne tvari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(definira način postupanja Stožera u slučaju nastanka tehničko-tehnološke nesreće u industrijskoj zoni Žitnjak)</a:t>
            </a:r>
          </a:p>
          <a:p>
            <a:endParaRPr lang="pl-PL" dirty="0"/>
          </a:p>
          <a:p>
            <a:endParaRPr lang="pl-PL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B32516-608B-4630-9B4A-57F33F016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0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3D18-A0BA-4E63-9F09-53E05B16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0060"/>
          </a:xfrm>
        </p:spPr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Plan djelovanja civilne zaštite Grada Zagreba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04973-AA61-4945-8B11-427896D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180" y="1535185"/>
            <a:ext cx="10271620" cy="504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Opći dio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upozoravanje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pripravnost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mobilizacija (aktiviranje) i narastanje operativnih snaga sustava civilne zaštite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opis područja odgovornosti nositelja izrade Plana.</a:t>
            </a:r>
          </a:p>
          <a:p>
            <a:pPr marL="0" indent="0">
              <a:buNone/>
            </a:pPr>
            <a:r>
              <a:rPr lang="hr-H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Posebni dio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postupanje operativnih snaga sustava civilne zaštite Grada Zagreba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način zahtijevanja i pružanja pomoći između različitih hijerarhijskih razina sustava CZ u velikoj nesreći i katastrofi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osiguranje specifičnih potreba osoba s invaliditetom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sadržaj operativnih planova pravnih osoba od interesa za civilnu zaštitu</a:t>
            </a:r>
          </a:p>
          <a:p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grafički dio.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63A567-296A-41C3-8100-10095CC4D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5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6C1D21-BC48-4D97-AA12-3C4CB6920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66" r="1" b="15060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86E402-477F-4CC4-B739-D7B6A1974BAC}"/>
              </a:ext>
            </a:extLst>
          </p:cNvPr>
          <p:cNvSpPr txBox="1"/>
          <p:nvPr/>
        </p:nvSpPr>
        <p:spPr>
          <a:xfrm>
            <a:off x="1362269" y="233265"/>
            <a:ext cx="9545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/>
              <a:t>POPLAVA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97A22A-020D-4491-9383-39511FDEB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1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C625-2F3D-493A-9443-B0E3D909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IZVORI UPOZORAVANJA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8910D-DA35-4D53-9467-413A79D6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77" y="1661020"/>
            <a:ext cx="10648935" cy="4572870"/>
          </a:xfrm>
        </p:spPr>
        <p:txBody>
          <a:bodyPr>
            <a:no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 slučaju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bujičnih poplava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uzrokovanih velikom količinom oborina -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Državni hidrometeorološki zavod 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Iako se ne može točno precizirati koji dio grada Zagreba će u takvim situacijama biti poplavljen, na temelju prijašnjih iskustava mogu se odrediti kritične točke (npr. poplavljivanje podvožnjaka – preventivna mogućnost zatvaranja prometa na određenim dionicama prometnica)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Stožer se aktivira samo ako je bujičnim poplavama ugroženo veće područje grada Zagreba te postojeće vatrogasne snage nemaju dovoljno kapaciteta za adekvatan odgovor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 slučaju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poplava uzrokovanih visokim vodostajem rijeka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Hrvatske vode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koje redovito prate stanje vodostaja i vremenske pojave u susjednim državama.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AC929-3EDE-4709-975A-A7F26F451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5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B618-D3E9-41CC-ADDF-98A6E91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ŠTO PLAN DEFINIRA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A2D1-E2FC-454A-A79B-4A8FDAC87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1493240"/>
            <a:ext cx="10422622" cy="4683723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Situacije kada se proglašava pripravnost (crveni </a:t>
            </a:r>
            <a:r>
              <a:rPr lang="hr-H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meteoalarm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za bujične poplave)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Mjere pripravnosti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Prioritete pripravnosti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Ključne informacije potrebne Stožeru i stanovništvu (kako bi se smanjilo komunikacijsko „lutanje”)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Logističke potrebe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Prioritete pri provedbi mjera sklanjanja, evakuacije, spašavanja i zbrinjavanja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Način djelovanja Stožera CZ i Stožera CZGČGZ (ovisno o udaljenosti GČ od zone mogućeg plavljenja)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E206AB-6D14-420F-A2A4-9CA7166BE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1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83C0-A905-483E-AA4E-6F89EA27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ŠTO PLAN DEFINIRA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DCC6-17BE-43B5-A1C0-C8469302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960" y="2133600"/>
            <a:ext cx="10254652" cy="3777622"/>
          </a:xfrm>
        </p:spPr>
        <p:txBody>
          <a:bodyPr/>
          <a:lstStyle/>
          <a:p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</a:rPr>
              <a:t>Prioritet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</a:rPr>
              <a:t> evakuacije ranjivih skupina stanovništva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Ključne informacije potrebne za planiranje evakuacije osoba s invaliditetom</a:t>
            </a: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Zadaće stožera, koordinatora na lokaciji i povjerenika civilne zaštite po segmentima postupanja (sprječavanje prodora vode, sklanjanje, evakuacija, zbrinjavanje, uklanjanje rizika i sanacija)</a:t>
            </a: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9AFF55-93B2-43E6-AD93-602EC64A1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6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EEBB-C287-41B8-88C6-091CCA3F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KLIZIŠTA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3F64-5A23-430A-90A5-B28F336EB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2046914"/>
            <a:ext cx="10246263" cy="3864308"/>
          </a:xfrm>
        </p:spPr>
        <p:txBody>
          <a:bodyPr>
            <a:normAutofit lnSpcReduction="10000"/>
          </a:bodyPr>
          <a:lstStyle/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U fazi izrade je novo poglavlje Plana djelovanja CZ</a:t>
            </a: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Klizište </a:t>
            </a:r>
            <a:r>
              <a:rPr lang="hr-H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Kostanjek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 – najveće klizište u RH, ugroženo oko 250 stambenih objekata u kojima živi preko 300 stanovnika</a:t>
            </a: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Uz pomoć implementiranog sustava za praćenje pomaka/aktivnosti klizišta </a:t>
            </a:r>
            <a:r>
              <a:rPr lang="hr-H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Kostanjek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 definirat će se koje su zadaće Stožera ovisno o razini upozoravanja</a:t>
            </a: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Definirat će se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pravci i prometnice za evakuaciju na temelju prosudbi stručnjaka s RGNF-a</a:t>
            </a: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Bez multidisciplinarnog pristupa nije moguće izraditi dobre planove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A28733-9AFD-47B6-813A-70A056034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741" y="6126417"/>
            <a:ext cx="154851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0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7594EC-5DCC-4A35-BC7D-74CE48F04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305" y="338690"/>
            <a:ext cx="10022050" cy="629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1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825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STRUČNI SKUP  CIVILNA ZAŠTITA I KLIMATSKE PROMJENE </vt:lpstr>
      <vt:lpstr>Izrađeni planski dokumenti prema Zakonu o sustavu civilne zaštite</vt:lpstr>
      <vt:lpstr>Plan djelovanja civilne zaštite Grada Zagreba</vt:lpstr>
      <vt:lpstr>PowerPoint Presentation</vt:lpstr>
      <vt:lpstr>IZVORI UPOZORAVANJA</vt:lpstr>
      <vt:lpstr>ŠTO PLAN DEFINIRA ?</vt:lpstr>
      <vt:lpstr>ŠTO PLAN DEFINIRA ?</vt:lpstr>
      <vt:lpstr>KLIZIŠTA</vt:lpstr>
      <vt:lpstr>PowerPoint Presentation</vt:lpstr>
      <vt:lpstr>UTJECAJ KLIMATSKIH PROMJENA</vt:lpstr>
      <vt:lpstr>Posljedice klimatskih promjena na sustav obrane od poplava</vt:lpstr>
      <vt:lpstr>NOVI SMJEROVI PROMIŠLJANJA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STRUČNI SKUP  CIVILNA ZAŠTITA I KLIMATSKE PROMJENE</dc:title>
  <dc:creator>Ozren Ilijaš</dc:creator>
  <cp:lastModifiedBy>Ivana Krišto</cp:lastModifiedBy>
  <cp:revision>29</cp:revision>
  <dcterms:created xsi:type="dcterms:W3CDTF">2023-02-28T09:38:21Z</dcterms:created>
  <dcterms:modified xsi:type="dcterms:W3CDTF">2023-03-02T14:21:51Z</dcterms:modified>
</cp:coreProperties>
</file>